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2F9714-1174-4B6C-8631-73886FF3B0AF}">
  <a:tblStyle styleId="{732F9714-1174-4B6C-8631-73886FF3B0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7324adc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7324adc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c552461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c552461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5310fc6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5310fc6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7324adc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7324adc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f7cf8f7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f7cf8f7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20e88ee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20e88ee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f7cf8f7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f7cf8f7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0e88eeb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0e88eeb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20e88eeb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20e88eeb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7cf8f7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f7cf8f7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20e88eeb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20e88eeb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7324adc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7324adc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7324adc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7324adc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5075" y="1330450"/>
            <a:ext cx="8847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Taxi Demand Prediction</a:t>
            </a:r>
            <a:endParaRPr sz="446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4679450"/>
            <a:ext cx="7688100" cy="3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Eddie Amaitum</a:t>
            </a:r>
            <a:endParaRPr sz="12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50" y="2071713"/>
            <a:ext cx="5670424" cy="25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Baseline models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2485375" y="2098350"/>
            <a:ext cx="1127400" cy="10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Train data</a:t>
            </a:r>
            <a:endParaRPr b="1"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485375" y="3543775"/>
            <a:ext cx="1127400" cy="10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 data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228075" y="2736125"/>
            <a:ext cx="1127400" cy="10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Tabular data with </a:t>
            </a: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target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 flipH="1" rot="10800000">
            <a:off x="1630788" y="2736125"/>
            <a:ext cx="71640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1630800" y="3205625"/>
            <a:ext cx="7986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2"/>
          <p:cNvSpPr/>
          <p:nvPr/>
        </p:nvSpPr>
        <p:spPr>
          <a:xfrm>
            <a:off x="4326175" y="2004150"/>
            <a:ext cx="1167900" cy="11352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Baseline model 1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NoML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7835150" y="1920875"/>
            <a:ext cx="1127400" cy="11352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Baseline model 3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NoML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22"/>
          <p:cNvCxnSpPr>
            <a:stCxn id="182" idx="3"/>
            <a:endCxn id="178" idx="3"/>
          </p:cNvCxnSpPr>
          <p:nvPr/>
        </p:nvCxnSpPr>
        <p:spPr>
          <a:xfrm flipH="1">
            <a:off x="3612810" y="2973104"/>
            <a:ext cx="884400" cy="1089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>
            <a:stCxn id="183" idx="3"/>
            <a:endCxn id="178" idx="3"/>
          </p:cNvCxnSpPr>
          <p:nvPr/>
        </p:nvCxnSpPr>
        <p:spPr>
          <a:xfrm flipH="1">
            <a:off x="3612754" y="2889829"/>
            <a:ext cx="4387500" cy="1172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>
            <a:stCxn id="178" idx="3"/>
          </p:cNvCxnSpPr>
          <p:nvPr/>
        </p:nvCxnSpPr>
        <p:spPr>
          <a:xfrm>
            <a:off x="3612775" y="4062325"/>
            <a:ext cx="1036500" cy="48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2"/>
          <p:cNvCxnSpPr>
            <a:stCxn id="178" idx="3"/>
          </p:cNvCxnSpPr>
          <p:nvPr/>
        </p:nvCxnSpPr>
        <p:spPr>
          <a:xfrm>
            <a:off x="3612775" y="4062325"/>
            <a:ext cx="4299900" cy="461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2"/>
          <p:cNvSpPr txBox="1"/>
          <p:nvPr/>
        </p:nvSpPr>
        <p:spPr>
          <a:xfrm>
            <a:off x="4384625" y="4626675"/>
            <a:ext cx="1307400" cy="390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MAE 1 =  6.05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6103700" y="2004150"/>
            <a:ext cx="1167900" cy="11352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Baseline model 2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NoML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22"/>
          <p:cNvCxnSpPr>
            <a:stCxn id="189" idx="3"/>
            <a:endCxn id="178" idx="3"/>
          </p:cNvCxnSpPr>
          <p:nvPr/>
        </p:nvCxnSpPr>
        <p:spPr>
          <a:xfrm flipH="1">
            <a:off x="3612835" y="2973104"/>
            <a:ext cx="2661900" cy="1089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>
            <a:stCxn id="178" idx="3"/>
          </p:cNvCxnSpPr>
          <p:nvPr/>
        </p:nvCxnSpPr>
        <p:spPr>
          <a:xfrm>
            <a:off x="3612775" y="4062325"/>
            <a:ext cx="2703600" cy="461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2"/>
          <p:cNvSpPr txBox="1"/>
          <p:nvPr/>
        </p:nvSpPr>
        <p:spPr>
          <a:xfrm>
            <a:off x="6073738" y="4626675"/>
            <a:ext cx="1307400" cy="39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MAE 2 = 3.68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7762850" y="4626675"/>
            <a:ext cx="1307400" cy="390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MAE 3 = 3.19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 flipH="1" rot="10800000">
            <a:off x="5691938" y="2565900"/>
            <a:ext cx="275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2"/>
          <p:cNvCxnSpPr/>
          <p:nvPr/>
        </p:nvCxnSpPr>
        <p:spPr>
          <a:xfrm flipH="1" rot="10800000">
            <a:off x="7469438" y="2565900"/>
            <a:ext cx="275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2"/>
          <p:cNvCxnSpPr/>
          <p:nvPr/>
        </p:nvCxnSpPr>
        <p:spPr>
          <a:xfrm flipH="1" rot="10800000">
            <a:off x="3921688" y="2565900"/>
            <a:ext cx="275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 comparison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952500" y="211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{732F9714-1174-4B6C-8631-73886FF3B0AF}</a:tableStyleId>
              </a:tblPr>
              <a:tblGrid>
                <a:gridCol w="2413000"/>
                <a:gridCol w="2656800"/>
                <a:gridCol w="2169200"/>
              </a:tblGrid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Mean Absolute Error (MAE)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Notes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 Hoc model 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.05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Baseline model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 Hoc model 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.68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Baseline model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 Hoc model 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3.19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Baseline model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XGB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oost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2.70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Models improved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Lightgbm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2.57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Models improved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Lightgbm + feature engineering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2.59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Added average rides per month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Lightgbm + hyperparameter tuning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2.54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(num_leaves,min_child_samples,etc)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Best model for production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10" name="Google Shape;210;p24"/>
          <p:cNvSpPr txBox="1"/>
          <p:nvPr/>
        </p:nvSpPr>
        <p:spPr>
          <a:xfrm>
            <a:off x="4081750" y="2068425"/>
            <a:ext cx="4066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➔"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Further improve  model performance by adding more features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➔"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Build pipelines to automate processes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➔"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Complete model operationalization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5" y="2036925"/>
            <a:ext cx="30789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729450" y="1318650"/>
            <a:ext cx="7323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Sample streamlit UI dashboard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50" y="2202125"/>
            <a:ext cx="6024352" cy="2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525"/>
            <a:ext cx="9144003" cy="46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1"/>
                </a:solidFill>
              </a:rPr>
              <a:t>Demand in taxi/car share industry</a:t>
            </a:r>
            <a:r>
              <a:rPr lang="en" sz="2266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10325" y="2890650"/>
            <a:ext cx="386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 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96" name="Google Shape;96;p14"/>
          <p:cNvSpPr/>
          <p:nvPr/>
        </p:nvSpPr>
        <p:spPr>
          <a:xfrm>
            <a:off x="537325" y="2355450"/>
            <a:ext cx="3807300" cy="6837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Drivers(Supply) Vs Customers(Demand)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33275" y="3397950"/>
            <a:ext cx="3861300" cy="6837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Companies need to forecast demand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925" y="1930575"/>
            <a:ext cx="4040150" cy="2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50" y="1494275"/>
            <a:ext cx="1069599" cy="2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1"/>
                </a:solidFill>
              </a:rPr>
              <a:t>Solution:  Predict taxi demand per hour by location</a:t>
            </a:r>
            <a:endParaRPr sz="2377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Ops team can adjust the distribution of drivers</a:t>
            </a:r>
            <a:endParaRPr sz="1488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640675" y="2034000"/>
            <a:ext cx="4522200" cy="26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 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50"/>
              <a:t>Operations team</a:t>
            </a:r>
            <a:endParaRPr b="1" sz="2150"/>
          </a:p>
        </p:txBody>
      </p:sp>
      <p:sp>
        <p:nvSpPr>
          <p:cNvPr id="107" name="Google Shape;107;p15"/>
          <p:cNvSpPr/>
          <p:nvPr/>
        </p:nvSpPr>
        <p:spPr>
          <a:xfrm>
            <a:off x="2961625" y="3257550"/>
            <a:ext cx="2266800" cy="1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950" y="2510000"/>
            <a:ext cx="2627850" cy="19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772550" y="3374950"/>
            <a:ext cx="2208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+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$ 3 for pick-ups 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around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arena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50" y="2917800"/>
            <a:ext cx="1674450" cy="10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9450" y="1318650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Impact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556050" y="2078875"/>
            <a:ext cx="67536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Predictive models shown to cut wait times by up to  20% 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Improved efficiency in driver deployment hence c</a:t>
            </a:r>
            <a:r>
              <a:rPr b="1" lang="en"/>
              <a:t>ompanies generate more revenue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Increased customer satisfaction</a:t>
            </a:r>
            <a:endParaRPr b="1"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Dataset 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729450" y="2225700"/>
            <a:ext cx="61308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NYC Taxi &amp; Limousine Commission (TLC) Trip Records</a:t>
            </a:r>
            <a:endParaRPr b="1"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The data is relatively clean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Feature engineering needed</a:t>
            </a:r>
            <a:endParaRPr sz="1100"/>
          </a:p>
        </p:txBody>
      </p:sp>
      <p:sp>
        <p:nvSpPr>
          <p:cNvPr id="125" name="Google Shape;125;p17"/>
          <p:cNvSpPr/>
          <p:nvPr/>
        </p:nvSpPr>
        <p:spPr>
          <a:xfrm>
            <a:off x="2123800" y="1421025"/>
            <a:ext cx="339825" cy="3475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Sample Time Series Data</a:t>
            </a:r>
            <a:endParaRPr sz="2140">
              <a:solidFill>
                <a:schemeClr val="accent1"/>
              </a:solidFill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2170650"/>
            <a:ext cx="6344549" cy="23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Data transformation into (features, targets)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364700" y="2784075"/>
            <a:ext cx="1188300" cy="102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296150" y="2784075"/>
            <a:ext cx="1353900" cy="1022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Validated data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818950" y="2767475"/>
            <a:ext cx="1407900" cy="10539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Time-Series data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082175" y="2774900"/>
            <a:ext cx="1655400" cy="10539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Features, targets for modelling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1686825" y="3305175"/>
            <a:ext cx="5154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3948075" y="3295300"/>
            <a:ext cx="6768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6334138" y="3302325"/>
            <a:ext cx="582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47" name="Google Shape;147;p19"/>
          <p:cNvSpPr txBox="1"/>
          <p:nvPr/>
        </p:nvSpPr>
        <p:spPr>
          <a:xfrm>
            <a:off x="1613625" y="2784075"/>
            <a:ext cx="5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Filter data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760338" y="2833575"/>
            <a:ext cx="9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Aggregate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277288" y="2784075"/>
            <a:ext cx="696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Slice data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Sample features , target variables</a:t>
            </a:r>
            <a:endParaRPr sz="2140">
              <a:solidFill>
                <a:schemeClr val="accent1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2147050"/>
            <a:ext cx="5410900" cy="23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Split the data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3473775" y="2508825"/>
            <a:ext cx="1064400" cy="9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Tabular data with </a:t>
            </a: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target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6009250" y="3397525"/>
            <a:ext cx="1064400" cy="9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 data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6048575" y="1573050"/>
            <a:ext cx="1064400" cy="9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Train data</a:t>
            </a:r>
            <a:endParaRPr b="1"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21"/>
          <p:cNvCxnSpPr/>
          <p:nvPr/>
        </p:nvCxnSpPr>
        <p:spPr>
          <a:xfrm flipH="1" rot="10800000">
            <a:off x="4773200" y="2320775"/>
            <a:ext cx="946500" cy="7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1"/>
          <p:cNvCxnSpPr/>
          <p:nvPr/>
        </p:nvCxnSpPr>
        <p:spPr>
          <a:xfrm>
            <a:off x="4761175" y="3033875"/>
            <a:ext cx="1064400" cy="6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1"/>
          <p:cNvSpPr/>
          <p:nvPr/>
        </p:nvSpPr>
        <p:spPr>
          <a:xfrm>
            <a:off x="729450" y="2846525"/>
            <a:ext cx="16119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Data preparation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2444650" y="3002375"/>
            <a:ext cx="6516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/>
          <p:nvPr/>
        </p:nvCxnSpPr>
        <p:spPr>
          <a:xfrm flipH="1" rot="10800000">
            <a:off x="4773200" y="2976875"/>
            <a:ext cx="11469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1"/>
          <p:cNvSpPr txBox="1"/>
          <p:nvPr/>
        </p:nvSpPr>
        <p:spPr>
          <a:xfrm>
            <a:off x="6155125" y="2811838"/>
            <a:ext cx="1986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Split by date e.g Aug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